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6" r:id="rId9"/>
    <p:sldId id="263" r:id="rId10"/>
    <p:sldId id="267" r:id="rId11"/>
    <p:sldId id="264" r:id="rId12"/>
    <p:sldId id="265" r:id="rId13"/>
  </p:sldIdLst>
  <p:sldSz cx="9906000" cy="6858000" type="A4"/>
  <p:notesSz cx="6858000" cy="9144000"/>
  <p:defaultTextStyle>
    <a:defPPr>
      <a:defRPr lang="ru-RU"/>
    </a:defPPr>
    <a:lvl1pPr marL="0" algn="l" defTabSz="107286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1pPr>
    <a:lvl2pPr marL="536433" algn="l" defTabSz="107286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2pPr>
    <a:lvl3pPr marL="1072866" algn="l" defTabSz="107286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3pPr>
    <a:lvl4pPr marL="1609298" algn="l" defTabSz="107286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4pPr>
    <a:lvl5pPr marL="2145731" algn="l" defTabSz="107286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5pPr>
    <a:lvl6pPr marL="2682164" algn="l" defTabSz="107286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6pPr>
    <a:lvl7pPr marL="3218597" algn="l" defTabSz="107286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7pPr>
    <a:lvl8pPr marL="3755029" algn="l" defTabSz="107286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8pPr>
    <a:lvl9pPr marL="4291462" algn="l" defTabSz="107286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117">
          <p15:clr>
            <a:srgbClr val="A4A3A4"/>
          </p15:clr>
        </p15:guide>
        <p15:guide id="2" pos="312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 varScale="1">
        <p:scale>
          <a:sx n="69" d="100"/>
          <a:sy n="69" d="100"/>
        </p:scale>
        <p:origin x="-1254" y="-96"/>
      </p:cViewPr>
      <p:guideLst>
        <p:guide orient="horz" pos="1117"/>
        <p:guide pos="312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доход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gradFill flip="none" rotWithShape="1">
                <a:gsLst>
                  <a:gs pos="0">
                    <a:srgbClr val="C00000"/>
                  </a:gs>
                  <a:gs pos="52000">
                    <a:schemeClr val="accent2">
                      <a:lumMod val="40000"/>
                      <a:lumOff val="60000"/>
                    </a:schemeClr>
                  </a:gs>
                  <a:gs pos="100000">
                    <a:schemeClr val="accent2">
                      <a:lumMod val="20000"/>
                      <a:lumOff val="80000"/>
                    </a:schemeClr>
                  </a:gs>
                </a:gsLst>
                <a:lin ang="16200000" scaled="1"/>
                <a:tileRect/>
              </a:gradFill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</c:spPr>
          </c:dPt>
          <c:cat>
            <c:strRef>
              <c:f>Лист1!$A$2</c:f>
              <c:strCache>
                <c:ptCount val="1"/>
                <c:pt idx="0">
                  <c:v>с 2015 г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190000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затраты</c:v>
                </c:pt>
              </c:strCache>
            </c:strRef>
          </c:tx>
          <c:spPr>
            <a:gradFill>
              <a:gsLst>
                <a:gs pos="0">
                  <a:srgbClr val="00B050"/>
                </a:gs>
                <a:gs pos="52000">
                  <a:srgbClr val="92D050"/>
                </a:gs>
                <a:gs pos="100000">
                  <a:schemeClr val="accent3">
                    <a:lumMod val="20000"/>
                    <a:lumOff val="80000"/>
                  </a:schemeClr>
                </a:gs>
              </a:gsLst>
              <a:lin ang="16200000" scaled="1"/>
            </a:gradFill>
          </c:spPr>
          <c:invertIfNegative val="0"/>
          <c:dPt>
            <c:idx val="0"/>
            <c:invertIfNegative val="0"/>
            <c:bubble3D val="0"/>
            <c:spPr>
              <a:gradFill>
                <a:gsLst>
                  <a:gs pos="0">
                    <a:srgbClr val="00B050"/>
                  </a:gs>
                  <a:gs pos="52000">
                    <a:srgbClr val="92D050"/>
                  </a:gs>
                  <a:gs pos="100000">
                    <a:schemeClr val="accent3">
                      <a:lumMod val="20000"/>
                      <a:lumOff val="80000"/>
                    </a:schemeClr>
                  </a:gs>
                </a:gsLst>
                <a:lin ang="16200000" scaled="1"/>
              </a:gradFill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</c:spPr>
          </c:dPt>
          <c:cat>
            <c:strRef>
              <c:f>Лист1!$A$2</c:f>
              <c:strCache>
                <c:ptCount val="1"/>
                <c:pt idx="0">
                  <c:v>с 2015 г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90000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чистая прибыль</c:v>
                </c:pt>
              </c:strCache>
            </c:strRef>
          </c:tx>
          <c:spPr>
            <a:gradFill>
              <a:gsLst>
                <a:gs pos="0">
                  <a:srgbClr val="0070C0"/>
                </a:gs>
                <a:gs pos="52000">
                  <a:schemeClr val="accent5">
                    <a:lumMod val="60000"/>
                    <a:lumOff val="40000"/>
                  </a:schemeClr>
                </a:gs>
                <a:gs pos="100000">
                  <a:schemeClr val="accent5">
                    <a:lumMod val="20000"/>
                    <a:lumOff val="80000"/>
                  </a:schemeClr>
                </a:gs>
              </a:gsLst>
              <a:lin ang="16200000" scaled="1"/>
            </a:gradFill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c:spPr>
          <c:invertIfNegative val="0"/>
          <c:cat>
            <c:strRef>
              <c:f>Лист1!$A$2</c:f>
              <c:strCache>
                <c:ptCount val="1"/>
                <c:pt idx="0">
                  <c:v>с 2015 г</c:v>
                </c:pt>
              </c:strCache>
            </c:strRef>
          </c:cat>
          <c:val>
            <c:numRef>
              <c:f>Лист1!$D$2</c:f>
              <c:numCache>
                <c:formatCode>General</c:formatCode>
                <c:ptCount val="1"/>
                <c:pt idx="0">
                  <c:v>100000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1654912"/>
        <c:axId val="21656704"/>
      </c:barChart>
      <c:catAx>
        <c:axId val="2165491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21656704"/>
        <c:crosses val="autoZero"/>
        <c:auto val="1"/>
        <c:lblAlgn val="ctr"/>
        <c:lblOffset val="100"/>
        <c:noMultiLvlLbl val="0"/>
      </c:catAx>
      <c:valAx>
        <c:axId val="21656704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 b="0">
                <a:latin typeface="FuturaDemiC" pitchFamily="82" charset="0"/>
              </a:defRPr>
            </a:pPr>
            <a:endParaRPr lang="ru-RU"/>
          </a:p>
        </c:txPr>
        <c:crossAx val="21654912"/>
        <c:crosses val="autoZero"/>
        <c:crossBetween val="between"/>
      </c:valAx>
    </c:plotArea>
    <c:legend>
      <c:legendPos val="r"/>
      <c:layout/>
      <c:overlay val="0"/>
      <c:txPr>
        <a:bodyPr/>
        <a:lstStyle/>
        <a:p>
          <a:pPr>
            <a:defRPr sz="1400">
              <a:latin typeface="FuturaDemiC" pitchFamily="82" charset="0"/>
            </a:defRPr>
          </a:pPr>
          <a:endParaRPr lang="ru-RU"/>
        </a:p>
      </c:txPr>
    </c:legend>
    <c:plotVisOnly val="1"/>
    <c:dispBlanksAs val="gap"/>
    <c:showDLblsOverMax val="0"/>
  </c:chart>
  <c:spPr>
    <a:effectLst/>
  </c:spPr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доход</c:v>
                </c:pt>
              </c:strCache>
            </c:strRef>
          </c:tx>
          <c:spPr>
            <a:gradFill>
              <a:gsLst>
                <a:gs pos="0">
                  <a:srgbClr val="C00000"/>
                </a:gs>
                <a:gs pos="52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20000"/>
                    <a:lumOff val="80000"/>
                  </a:schemeClr>
                </a:gs>
              </a:gsLst>
              <a:lin ang="16200000" scaled="1"/>
            </a:gradFill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c:spPr>
          <c:invertIfNegative val="0"/>
          <c:cat>
            <c:numRef>
              <c:f>Лист1!$A$2</c:f>
              <c:numCache>
                <c:formatCode>General</c:formatCode>
                <c:ptCount val="1"/>
                <c:pt idx="0">
                  <c:v>2018</c:v>
                </c:pt>
              </c:numCache>
            </c:numRef>
          </c:cat>
          <c:val>
            <c:numRef>
              <c:f>Лист1!$B$2</c:f>
              <c:numCache>
                <c:formatCode>General</c:formatCode>
                <c:ptCount val="1"/>
                <c:pt idx="0">
                  <c:v>580000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затраты</c:v>
                </c:pt>
              </c:strCache>
            </c:strRef>
          </c:tx>
          <c:spPr>
            <a:gradFill>
              <a:gsLst>
                <a:gs pos="0">
                  <a:srgbClr val="00B050"/>
                </a:gs>
                <a:gs pos="52000">
                  <a:srgbClr val="92D050"/>
                </a:gs>
                <a:gs pos="100000">
                  <a:schemeClr val="accent3">
                    <a:lumMod val="20000"/>
                    <a:lumOff val="80000"/>
                  </a:schemeClr>
                </a:gs>
              </a:gsLst>
              <a:lin ang="16200000" scaled="1"/>
            </a:gradFill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c:spPr>
          <c:invertIfNegative val="0"/>
          <c:cat>
            <c:numRef>
              <c:f>Лист1!$A$2</c:f>
              <c:numCache>
                <c:formatCode>General</c:formatCode>
                <c:ptCount val="1"/>
                <c:pt idx="0">
                  <c:v>2018</c:v>
                </c:pt>
              </c:numCache>
            </c:numRef>
          </c:cat>
          <c:val>
            <c:numRef>
              <c:f>Лист1!$C$2</c:f>
              <c:numCache>
                <c:formatCode>General</c:formatCode>
                <c:ptCount val="1"/>
                <c:pt idx="0">
                  <c:v>205000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чистая прибыль</c:v>
                </c:pt>
              </c:strCache>
            </c:strRef>
          </c:tx>
          <c:spPr>
            <a:gradFill>
              <a:gsLst>
                <a:gs pos="0">
                  <a:srgbClr val="0070C0"/>
                </a:gs>
                <a:gs pos="52000">
                  <a:srgbClr val="00B0F0"/>
                </a:gs>
                <a:gs pos="100000">
                  <a:schemeClr val="accent5">
                    <a:lumMod val="20000"/>
                    <a:lumOff val="80000"/>
                  </a:schemeClr>
                </a:gs>
              </a:gsLst>
              <a:lin ang="16200000" scaled="1"/>
            </a:gradFill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c:spPr>
          <c:invertIfNegative val="0"/>
          <c:cat>
            <c:numRef>
              <c:f>Лист1!$A$2</c:f>
              <c:numCache>
                <c:formatCode>General</c:formatCode>
                <c:ptCount val="1"/>
                <c:pt idx="0">
                  <c:v>2018</c:v>
                </c:pt>
              </c:numCache>
            </c:numRef>
          </c:cat>
          <c:val>
            <c:numRef>
              <c:f>Лист1!$D$2</c:f>
              <c:numCache>
                <c:formatCode>General</c:formatCode>
                <c:ptCount val="1"/>
                <c:pt idx="0">
                  <c:v>375000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средний чек</c:v>
                </c:pt>
              </c:strCache>
            </c:strRef>
          </c:tx>
          <c:spPr>
            <a:solidFill>
              <a:srgbClr val="FFFF00"/>
            </a:solidFill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c:spPr>
          <c:invertIfNegative val="0"/>
          <c:cat>
            <c:numRef>
              <c:f>Лист1!$A$2</c:f>
              <c:numCache>
                <c:formatCode>General</c:formatCode>
                <c:ptCount val="1"/>
                <c:pt idx="0">
                  <c:v>2018</c:v>
                </c:pt>
              </c:numCache>
            </c:numRef>
          </c:cat>
          <c:val>
            <c:numRef>
              <c:f>Лист1!$E$2</c:f>
              <c:numCache>
                <c:formatCode>General</c:formatCode>
                <c:ptCount val="1"/>
                <c:pt idx="0">
                  <c:v>3200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1608704"/>
        <c:axId val="21614592"/>
      </c:barChart>
      <c:catAx>
        <c:axId val="21608704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21614592"/>
        <c:crosses val="autoZero"/>
        <c:auto val="1"/>
        <c:lblAlgn val="ctr"/>
        <c:lblOffset val="100"/>
        <c:noMultiLvlLbl val="0"/>
      </c:catAx>
      <c:valAx>
        <c:axId val="2161459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>
                <a:latin typeface="FuturaDemiC" pitchFamily="82" charset="0"/>
              </a:defRPr>
            </a:pPr>
            <a:endParaRPr lang="ru-RU"/>
          </a:p>
        </c:txPr>
        <c:crossAx val="21608704"/>
        <c:crosses val="autoZero"/>
        <c:crossBetween val="between"/>
      </c:valAx>
    </c:plotArea>
    <c:legend>
      <c:legendPos val="r"/>
      <c:legendEntry>
        <c:idx val="3"/>
        <c:delete val="1"/>
      </c:legendEntry>
      <c:layout>
        <c:manualLayout>
          <c:xMode val="edge"/>
          <c:yMode val="edge"/>
          <c:x val="0.76204371700090634"/>
          <c:y val="0.35008957338073554"/>
          <c:w val="0.2312067703457947"/>
          <c:h val="0.51220400682757483"/>
        </c:manualLayout>
      </c:layout>
      <c:overlay val="0"/>
      <c:txPr>
        <a:bodyPr/>
        <a:lstStyle/>
        <a:p>
          <a:pPr>
            <a:defRPr sz="1400">
              <a:latin typeface="FuturaDemiC" pitchFamily="82" charset="0"/>
            </a:defRPr>
          </a:pPr>
          <a:endParaRPr lang="ru-RU"/>
        </a:p>
      </c:txPr>
    </c:legend>
    <c:plotVisOnly val="1"/>
    <c:dispBlanksAs val="gap"/>
    <c:showDLblsOverMax val="0"/>
  </c:chart>
  <c:spPr>
    <a:effectLst/>
  </c:spPr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1C1D51-8301-488A-8C5A-288E14E84CA5}" type="datetimeFigureOut">
              <a:rPr lang="ru-RU" smtClean="0"/>
              <a:t>03.12.2018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200150" y="1143000"/>
            <a:ext cx="44577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F4D163-960C-4BB6-92B5-101445503F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10115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F4D163-960C-4BB6-92B5-101445503F24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91133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42950" y="2130429"/>
            <a:ext cx="84201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364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728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092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457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6821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185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7550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2914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7F378D-379E-4F25-8261-42A116E07EBC}" type="datetimeFigureOut">
              <a:rPr lang="ru-RU" smtClean="0"/>
              <a:t>03.12.2018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91D97-49B9-4713-847E-10EC44028F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8375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7F378D-379E-4F25-8261-42A116E07EBC}" type="datetimeFigureOut">
              <a:rPr lang="ru-RU" smtClean="0"/>
              <a:t>03.12.2018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91D97-49B9-4713-847E-10EC44028F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68452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181850" y="228600"/>
            <a:ext cx="2228850" cy="48768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95300" y="228600"/>
            <a:ext cx="6521450" cy="48768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7F378D-379E-4F25-8261-42A116E07EBC}" type="datetimeFigureOut">
              <a:rPr lang="ru-RU" smtClean="0"/>
              <a:t>03.12.2018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91D97-49B9-4713-847E-10EC44028F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88409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7F378D-379E-4F25-8261-42A116E07EBC}" type="datetimeFigureOut">
              <a:rPr lang="ru-RU" smtClean="0"/>
              <a:t>03.12.2018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91D97-49B9-4713-847E-10EC44028F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8553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2506" y="4406902"/>
            <a:ext cx="8420100" cy="1362076"/>
          </a:xfrm>
        </p:spPr>
        <p:txBody>
          <a:bodyPr anchor="t"/>
          <a:lstStyle>
            <a:lvl1pPr algn="l">
              <a:defRPr sz="47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</p:spPr>
        <p:txBody>
          <a:bodyPr anchor="b"/>
          <a:lstStyle>
            <a:lvl1pPr marL="0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1pPr>
            <a:lvl2pPr marL="536433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2pPr>
            <a:lvl3pPr marL="1072866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60929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21457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68216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321859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75502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42914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7F378D-379E-4F25-8261-42A116E07EBC}" type="datetimeFigureOut">
              <a:rPr lang="ru-RU" smtClean="0"/>
              <a:t>03.12.2018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91D97-49B9-4713-847E-10EC44028F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47997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95300" y="1333501"/>
            <a:ext cx="4375150" cy="3771900"/>
          </a:xfrm>
        </p:spPr>
        <p:txBody>
          <a:bodyPr/>
          <a:lstStyle>
            <a:lvl1pPr>
              <a:defRPr sz="3300"/>
            </a:lvl1pPr>
            <a:lvl2pPr>
              <a:defRPr sz="2800"/>
            </a:lvl2pPr>
            <a:lvl3pPr>
              <a:defRPr sz="23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035550" y="1333501"/>
            <a:ext cx="4375150" cy="3771900"/>
          </a:xfrm>
        </p:spPr>
        <p:txBody>
          <a:bodyPr/>
          <a:lstStyle>
            <a:lvl1pPr>
              <a:defRPr sz="3300"/>
            </a:lvl1pPr>
            <a:lvl2pPr>
              <a:defRPr sz="2800"/>
            </a:lvl2pPr>
            <a:lvl3pPr>
              <a:defRPr sz="23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7F378D-379E-4F25-8261-42A116E07EBC}" type="datetimeFigureOut">
              <a:rPr lang="ru-RU" smtClean="0"/>
              <a:t>03.12.2018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91D97-49B9-4713-847E-10EC44028F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21214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274639"/>
            <a:ext cx="8915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3"/>
          </a:xfrm>
        </p:spPr>
        <p:txBody>
          <a:bodyPr anchor="b"/>
          <a:lstStyle>
            <a:lvl1pPr marL="0" indent="0">
              <a:buNone/>
              <a:defRPr sz="2800" b="1"/>
            </a:lvl1pPr>
            <a:lvl2pPr marL="536433" indent="0">
              <a:buNone/>
              <a:defRPr sz="2300" b="1"/>
            </a:lvl2pPr>
            <a:lvl3pPr marL="1072866" indent="0">
              <a:buNone/>
              <a:defRPr sz="2100" b="1"/>
            </a:lvl3pPr>
            <a:lvl4pPr marL="1609298" indent="0">
              <a:buNone/>
              <a:defRPr sz="1900" b="1"/>
            </a:lvl4pPr>
            <a:lvl5pPr marL="2145731" indent="0">
              <a:buNone/>
              <a:defRPr sz="1900" b="1"/>
            </a:lvl5pPr>
            <a:lvl6pPr marL="2682164" indent="0">
              <a:buNone/>
              <a:defRPr sz="1900" b="1"/>
            </a:lvl6pPr>
            <a:lvl7pPr marL="3218597" indent="0">
              <a:buNone/>
              <a:defRPr sz="1900" b="1"/>
            </a:lvl7pPr>
            <a:lvl8pPr marL="3755029" indent="0">
              <a:buNone/>
              <a:defRPr sz="1900" b="1"/>
            </a:lvl8pPr>
            <a:lvl9pPr marL="4291462" indent="0">
              <a:buNone/>
              <a:defRPr sz="19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</p:spPr>
        <p:txBody>
          <a:bodyPr/>
          <a:lstStyle>
            <a:lvl1pPr>
              <a:defRPr sz="2800"/>
            </a:lvl1pPr>
            <a:lvl2pPr>
              <a:defRPr sz="23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032114" y="1535113"/>
            <a:ext cx="4378590" cy="639763"/>
          </a:xfrm>
        </p:spPr>
        <p:txBody>
          <a:bodyPr anchor="b"/>
          <a:lstStyle>
            <a:lvl1pPr marL="0" indent="0">
              <a:buNone/>
              <a:defRPr sz="2800" b="1"/>
            </a:lvl1pPr>
            <a:lvl2pPr marL="536433" indent="0">
              <a:buNone/>
              <a:defRPr sz="2300" b="1"/>
            </a:lvl2pPr>
            <a:lvl3pPr marL="1072866" indent="0">
              <a:buNone/>
              <a:defRPr sz="2100" b="1"/>
            </a:lvl3pPr>
            <a:lvl4pPr marL="1609298" indent="0">
              <a:buNone/>
              <a:defRPr sz="1900" b="1"/>
            </a:lvl4pPr>
            <a:lvl5pPr marL="2145731" indent="0">
              <a:buNone/>
              <a:defRPr sz="1900" b="1"/>
            </a:lvl5pPr>
            <a:lvl6pPr marL="2682164" indent="0">
              <a:buNone/>
              <a:defRPr sz="1900" b="1"/>
            </a:lvl6pPr>
            <a:lvl7pPr marL="3218597" indent="0">
              <a:buNone/>
              <a:defRPr sz="1900" b="1"/>
            </a:lvl7pPr>
            <a:lvl8pPr marL="3755029" indent="0">
              <a:buNone/>
              <a:defRPr sz="1900" b="1"/>
            </a:lvl8pPr>
            <a:lvl9pPr marL="4291462" indent="0">
              <a:buNone/>
              <a:defRPr sz="19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5032114" y="2174875"/>
            <a:ext cx="4378590" cy="3951288"/>
          </a:xfrm>
        </p:spPr>
        <p:txBody>
          <a:bodyPr/>
          <a:lstStyle>
            <a:lvl1pPr>
              <a:defRPr sz="2800"/>
            </a:lvl1pPr>
            <a:lvl2pPr>
              <a:defRPr sz="23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7F378D-379E-4F25-8261-42A116E07EBC}" type="datetimeFigureOut">
              <a:rPr lang="ru-RU" smtClean="0"/>
              <a:t>03.12.2018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91D97-49B9-4713-847E-10EC44028F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35397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7F378D-379E-4F25-8261-42A116E07EBC}" type="datetimeFigureOut">
              <a:rPr lang="ru-RU" smtClean="0"/>
              <a:t>03.12.2018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91D97-49B9-4713-847E-10EC44028F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64732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7F378D-379E-4F25-8261-42A116E07EBC}" type="datetimeFigureOut">
              <a:rPr lang="ru-RU" smtClean="0"/>
              <a:t>03.12.2018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91D97-49B9-4713-847E-10EC44028F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87273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4" y="273051"/>
            <a:ext cx="3259006" cy="1162051"/>
          </a:xfrm>
        </p:spPr>
        <p:txBody>
          <a:bodyPr anchor="b"/>
          <a:lstStyle>
            <a:lvl1pPr algn="l">
              <a:defRPr sz="23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72971" y="273052"/>
            <a:ext cx="5537729" cy="5853113"/>
          </a:xfrm>
        </p:spPr>
        <p:txBody>
          <a:bodyPr/>
          <a:lstStyle>
            <a:lvl1pPr>
              <a:defRPr sz="3800"/>
            </a:lvl1pPr>
            <a:lvl2pPr>
              <a:defRPr sz="3300"/>
            </a:lvl2pPr>
            <a:lvl3pPr>
              <a:defRPr sz="28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95304" y="1435102"/>
            <a:ext cx="3259006" cy="4691063"/>
          </a:xfrm>
        </p:spPr>
        <p:txBody>
          <a:bodyPr/>
          <a:lstStyle>
            <a:lvl1pPr marL="0" indent="0">
              <a:buNone/>
              <a:defRPr sz="1600"/>
            </a:lvl1pPr>
            <a:lvl2pPr marL="536433" indent="0">
              <a:buNone/>
              <a:defRPr sz="1400"/>
            </a:lvl2pPr>
            <a:lvl3pPr marL="1072866" indent="0">
              <a:buNone/>
              <a:defRPr sz="1200"/>
            </a:lvl3pPr>
            <a:lvl4pPr marL="1609298" indent="0">
              <a:buNone/>
              <a:defRPr sz="1100"/>
            </a:lvl4pPr>
            <a:lvl5pPr marL="2145731" indent="0">
              <a:buNone/>
              <a:defRPr sz="1100"/>
            </a:lvl5pPr>
            <a:lvl6pPr marL="2682164" indent="0">
              <a:buNone/>
              <a:defRPr sz="1100"/>
            </a:lvl6pPr>
            <a:lvl7pPr marL="3218597" indent="0">
              <a:buNone/>
              <a:defRPr sz="1100"/>
            </a:lvl7pPr>
            <a:lvl8pPr marL="3755029" indent="0">
              <a:buNone/>
              <a:defRPr sz="1100"/>
            </a:lvl8pPr>
            <a:lvl9pPr marL="4291462" indent="0">
              <a:buNone/>
              <a:defRPr sz="11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7F378D-379E-4F25-8261-42A116E07EBC}" type="datetimeFigureOut">
              <a:rPr lang="ru-RU" smtClean="0"/>
              <a:t>03.12.2018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91D97-49B9-4713-847E-10EC44028F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17612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9"/>
          </a:xfrm>
        </p:spPr>
        <p:txBody>
          <a:bodyPr anchor="b"/>
          <a:lstStyle>
            <a:lvl1pPr algn="l">
              <a:defRPr sz="23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/>
          <a:lstStyle>
            <a:lvl1pPr marL="0" indent="0">
              <a:buNone/>
              <a:defRPr sz="3800"/>
            </a:lvl1pPr>
            <a:lvl2pPr marL="536433" indent="0">
              <a:buNone/>
              <a:defRPr sz="3300"/>
            </a:lvl2pPr>
            <a:lvl3pPr marL="1072866" indent="0">
              <a:buNone/>
              <a:defRPr sz="2800"/>
            </a:lvl3pPr>
            <a:lvl4pPr marL="1609298" indent="0">
              <a:buNone/>
              <a:defRPr sz="2300"/>
            </a:lvl4pPr>
            <a:lvl5pPr marL="2145731" indent="0">
              <a:buNone/>
              <a:defRPr sz="2300"/>
            </a:lvl5pPr>
            <a:lvl6pPr marL="2682164" indent="0">
              <a:buNone/>
              <a:defRPr sz="2300"/>
            </a:lvl6pPr>
            <a:lvl7pPr marL="3218597" indent="0">
              <a:buNone/>
              <a:defRPr sz="2300"/>
            </a:lvl7pPr>
            <a:lvl8pPr marL="3755029" indent="0">
              <a:buNone/>
              <a:defRPr sz="2300"/>
            </a:lvl8pPr>
            <a:lvl9pPr marL="4291462" indent="0">
              <a:buNone/>
              <a:defRPr sz="23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3"/>
          </a:xfrm>
        </p:spPr>
        <p:txBody>
          <a:bodyPr/>
          <a:lstStyle>
            <a:lvl1pPr marL="0" indent="0">
              <a:buNone/>
              <a:defRPr sz="1600"/>
            </a:lvl1pPr>
            <a:lvl2pPr marL="536433" indent="0">
              <a:buNone/>
              <a:defRPr sz="1400"/>
            </a:lvl2pPr>
            <a:lvl3pPr marL="1072866" indent="0">
              <a:buNone/>
              <a:defRPr sz="1200"/>
            </a:lvl3pPr>
            <a:lvl4pPr marL="1609298" indent="0">
              <a:buNone/>
              <a:defRPr sz="1100"/>
            </a:lvl4pPr>
            <a:lvl5pPr marL="2145731" indent="0">
              <a:buNone/>
              <a:defRPr sz="1100"/>
            </a:lvl5pPr>
            <a:lvl6pPr marL="2682164" indent="0">
              <a:buNone/>
              <a:defRPr sz="1100"/>
            </a:lvl6pPr>
            <a:lvl7pPr marL="3218597" indent="0">
              <a:buNone/>
              <a:defRPr sz="1100"/>
            </a:lvl7pPr>
            <a:lvl8pPr marL="3755029" indent="0">
              <a:buNone/>
              <a:defRPr sz="1100"/>
            </a:lvl8pPr>
            <a:lvl9pPr marL="4291462" indent="0">
              <a:buNone/>
              <a:defRPr sz="11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7F378D-379E-4F25-8261-42A116E07EBC}" type="datetimeFigureOut">
              <a:rPr lang="ru-RU" smtClean="0"/>
              <a:t>03.12.2018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91D97-49B9-4713-847E-10EC44028F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82156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274639"/>
            <a:ext cx="8915400" cy="1143000"/>
          </a:xfrm>
          <a:prstGeom prst="rect">
            <a:avLst/>
          </a:prstGeom>
        </p:spPr>
        <p:txBody>
          <a:bodyPr vert="horz" lIns="107287" tIns="53643" rIns="107287" bIns="53643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95300" y="1600201"/>
            <a:ext cx="8915400" cy="4525963"/>
          </a:xfrm>
          <a:prstGeom prst="rect">
            <a:avLst/>
          </a:prstGeom>
        </p:spPr>
        <p:txBody>
          <a:bodyPr vert="horz" lIns="107287" tIns="53643" rIns="107287" bIns="53643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95300" y="6356352"/>
            <a:ext cx="2311400" cy="365125"/>
          </a:xfrm>
          <a:prstGeom prst="rect">
            <a:avLst/>
          </a:prstGeom>
        </p:spPr>
        <p:txBody>
          <a:bodyPr vert="horz" lIns="107287" tIns="53643" rIns="107287" bIns="53643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7F378D-379E-4F25-8261-42A116E07EBC}" type="datetimeFigureOut">
              <a:rPr lang="ru-RU" smtClean="0"/>
              <a:t>03.12.2018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384550" y="6356352"/>
            <a:ext cx="3136900" cy="365125"/>
          </a:xfrm>
          <a:prstGeom prst="rect">
            <a:avLst/>
          </a:prstGeom>
        </p:spPr>
        <p:txBody>
          <a:bodyPr vert="horz" lIns="107287" tIns="53643" rIns="107287" bIns="53643" rtlCol="0" anchor="ctr"/>
          <a:lstStyle>
            <a:lvl1pPr algn="ct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7099300" y="6356352"/>
            <a:ext cx="2311400" cy="365125"/>
          </a:xfrm>
          <a:prstGeom prst="rect">
            <a:avLst/>
          </a:prstGeom>
        </p:spPr>
        <p:txBody>
          <a:bodyPr vert="horz" lIns="107287" tIns="53643" rIns="107287" bIns="53643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591D97-49B9-4713-847E-10EC44028F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33095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072866" rtl="0" eaLnBrk="1" latinLnBrk="0" hangingPunct="1">
        <a:spcBef>
          <a:spcPct val="0"/>
        </a:spcBef>
        <a:buNone/>
        <a:defRPr sz="5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2325" indent="-402325" algn="l" defTabSz="1072866" rtl="0" eaLnBrk="1" latinLnBrk="0" hangingPunct="1">
        <a:spcBef>
          <a:spcPct val="20000"/>
        </a:spcBef>
        <a:buFont typeface="Arial" pitchFamily="34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1pPr>
      <a:lvl2pPr marL="871703" indent="-335270" algn="l" defTabSz="1072866" rtl="0" eaLnBrk="1" latinLnBrk="0" hangingPunct="1">
        <a:spcBef>
          <a:spcPct val="20000"/>
        </a:spcBef>
        <a:buFont typeface="Arial" pitchFamily="34" charset="0"/>
        <a:buChar char="–"/>
        <a:defRPr sz="3300" kern="1200">
          <a:solidFill>
            <a:schemeClr val="tx1"/>
          </a:solidFill>
          <a:latin typeface="+mn-lt"/>
          <a:ea typeface="+mn-ea"/>
          <a:cs typeface="+mn-cs"/>
        </a:defRPr>
      </a:lvl2pPr>
      <a:lvl3pPr marL="1341082" indent="-268216" algn="l" defTabSz="1072866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877515" indent="-268216" algn="l" defTabSz="1072866" rtl="0" eaLnBrk="1" latinLnBrk="0" hangingPunct="1">
        <a:spcBef>
          <a:spcPct val="20000"/>
        </a:spcBef>
        <a:buFont typeface="Arial" pitchFamily="34" charset="0"/>
        <a:buChar char="–"/>
        <a:defRPr sz="2300" kern="1200">
          <a:solidFill>
            <a:schemeClr val="tx1"/>
          </a:solidFill>
          <a:latin typeface="+mn-lt"/>
          <a:ea typeface="+mn-ea"/>
          <a:cs typeface="+mn-cs"/>
        </a:defRPr>
      </a:lvl4pPr>
      <a:lvl5pPr marL="2413947" indent="-268216" algn="l" defTabSz="1072866" rtl="0" eaLnBrk="1" latinLnBrk="0" hangingPunct="1">
        <a:spcBef>
          <a:spcPct val="20000"/>
        </a:spcBef>
        <a:buFont typeface="Arial" pitchFamily="34" charset="0"/>
        <a:buChar char="»"/>
        <a:defRPr sz="2300" kern="1200">
          <a:solidFill>
            <a:schemeClr val="tx1"/>
          </a:solidFill>
          <a:latin typeface="+mn-lt"/>
          <a:ea typeface="+mn-ea"/>
          <a:cs typeface="+mn-cs"/>
        </a:defRPr>
      </a:lvl5pPr>
      <a:lvl6pPr marL="2950380" indent="-268216" algn="l" defTabSz="1072866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486813" indent="-268216" algn="l" defTabSz="1072866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4023246" indent="-268216" algn="l" defTabSz="1072866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559678" indent="-268216" algn="l" defTabSz="1072866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36433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72866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609298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145731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682164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218597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755029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291462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9.png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jpg"/><Relationship Id="rId7" Type="http://schemas.openxmlformats.org/officeDocument/2006/relationships/image" Target="../media/image12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g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g"/><Relationship Id="rId13" Type="http://schemas.openxmlformats.org/officeDocument/2006/relationships/image" Target="../media/image24.png"/><Relationship Id="rId3" Type="http://schemas.openxmlformats.org/officeDocument/2006/relationships/image" Target="../media/image7.png"/><Relationship Id="rId7" Type="http://schemas.openxmlformats.org/officeDocument/2006/relationships/image" Target="../media/image18.jpg"/><Relationship Id="rId12" Type="http://schemas.openxmlformats.org/officeDocument/2006/relationships/image" Target="../media/image23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g"/><Relationship Id="rId11" Type="http://schemas.openxmlformats.org/officeDocument/2006/relationships/image" Target="../media/image22.png"/><Relationship Id="rId5" Type="http://schemas.openxmlformats.org/officeDocument/2006/relationships/image" Target="../media/image16.jpg"/><Relationship Id="rId10" Type="http://schemas.openxmlformats.org/officeDocument/2006/relationships/image" Target="../media/image21.png"/><Relationship Id="rId4" Type="http://schemas.openxmlformats.org/officeDocument/2006/relationships/image" Target="../media/image15.jpg"/><Relationship Id="rId9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7" Type="http://schemas.openxmlformats.org/officeDocument/2006/relationships/image" Target="../media/image28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g"/><Relationship Id="rId5" Type="http://schemas.openxmlformats.org/officeDocument/2006/relationships/image" Target="../media/image19.jpg"/><Relationship Id="rId4" Type="http://schemas.openxmlformats.org/officeDocument/2006/relationships/image" Target="../media/image2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6" name="Picture 22" descr="C:\Users\User\Маша\курсы\Дизайн\презентации\учеба\пискунов\1409998299_606424-1920x120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610" y="3140969"/>
            <a:ext cx="9980576" cy="4248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0" y="0"/>
            <a:ext cx="9926966" cy="5229200"/>
          </a:xfrm>
          <a:prstGeom prst="rect">
            <a:avLst/>
          </a:prstGeom>
          <a:gradFill flip="none" rotWithShape="1">
            <a:gsLst>
              <a:gs pos="72500">
                <a:srgbClr val="000000"/>
              </a:gs>
              <a:gs pos="1000">
                <a:schemeClr val="tx1"/>
              </a:gs>
              <a:gs pos="50000">
                <a:schemeClr val="tx1"/>
              </a:gs>
              <a:gs pos="100000">
                <a:schemeClr val="tx1">
                  <a:alpha val="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0" y="1655425"/>
            <a:ext cx="9926966" cy="2734834"/>
          </a:xfrm>
          <a:prstGeom prst="rect">
            <a:avLst/>
          </a:prstGeom>
          <a:gradFill>
            <a:gsLst>
              <a:gs pos="1000">
                <a:srgbClr val="FFC000">
                  <a:alpha val="7000"/>
                </a:srgbClr>
              </a:gs>
              <a:gs pos="50000">
                <a:schemeClr val="accent6">
                  <a:lumMod val="75000"/>
                </a:schemeClr>
              </a:gs>
              <a:gs pos="100000">
                <a:srgbClr val="FFC000">
                  <a:alpha val="8000"/>
                </a:srgbClr>
              </a:gs>
            </a:gsLst>
            <a:lin ang="0" scaled="1"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4313684" y="2128258"/>
            <a:ext cx="4953000" cy="1300741"/>
          </a:xfrm>
          <a:prstGeom prst="rect">
            <a:avLst/>
          </a:prstGeom>
        </p:spPr>
        <p:txBody>
          <a:bodyPr>
            <a:spAutoFit/>
          </a:bodyPr>
          <a:lstStyle/>
          <a:p>
            <a:pPr marL="12700" marR="5080">
              <a:lnSpc>
                <a:spcPts val="2790"/>
              </a:lnSpc>
              <a:spcBef>
                <a:spcPts val="365"/>
              </a:spcBef>
            </a:pPr>
            <a:r>
              <a:rPr lang="ru-RU" sz="3600" b="1" spc="39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Gadugi" panose="020B0502040204020203" pitchFamily="34" charset="0"/>
                <a:cs typeface="Arial" panose="020B0604020202020204" pitchFamily="34" charset="0"/>
              </a:rPr>
              <a:t>ДАВАЙТЕ  </a:t>
            </a:r>
            <a:endParaRPr lang="ru-RU" sz="3600" b="1" spc="39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Gadugi" panose="020B0502040204020203" pitchFamily="34" charset="0"/>
              <a:cs typeface="Arial" panose="020B0604020202020204" pitchFamily="34" charset="0"/>
            </a:endParaRPr>
          </a:p>
          <a:p>
            <a:pPr marL="12700" marR="5080">
              <a:lnSpc>
                <a:spcPts val="2790"/>
              </a:lnSpc>
              <a:spcBef>
                <a:spcPts val="365"/>
              </a:spcBef>
            </a:pPr>
            <a:r>
              <a:rPr lang="ru-RU" sz="3600" b="1" spc="39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Gadugi" panose="020B0502040204020203" pitchFamily="34" charset="0"/>
                <a:cs typeface="Arial" panose="020B0604020202020204" pitchFamily="34" charset="0"/>
              </a:rPr>
              <a:t>ПОБЕЖД</a:t>
            </a:r>
            <a:r>
              <a:rPr lang="ru-RU" sz="3600" b="1" spc="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Gadugi" panose="020B0502040204020203" pitchFamily="34" charset="0"/>
                <a:cs typeface="Arial" panose="020B0604020202020204" pitchFamily="34" charset="0"/>
              </a:rPr>
              <a:t>А</a:t>
            </a:r>
            <a:r>
              <a:rPr lang="ru-RU" sz="3600" b="1" spc="265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Gadugi" panose="020B0502040204020203" pitchFamily="34" charset="0"/>
                <a:cs typeface="Arial" panose="020B0604020202020204" pitchFamily="34" charset="0"/>
              </a:rPr>
              <a:t>ТЬ</a:t>
            </a:r>
          </a:p>
          <a:p>
            <a:pPr marL="12700" marR="5080">
              <a:lnSpc>
                <a:spcPts val="2790"/>
              </a:lnSpc>
              <a:spcBef>
                <a:spcPts val="365"/>
              </a:spcBef>
            </a:pPr>
            <a:r>
              <a:rPr lang="ru-RU" sz="3600" b="1" spc="26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Gadugi" panose="020B0502040204020203" pitchFamily="34" charset="0"/>
                <a:cs typeface="Arial" panose="020B0604020202020204" pitchFamily="34" charset="0"/>
              </a:rPr>
              <a:t>ВМЕСТЕ</a:t>
            </a:r>
            <a:r>
              <a:rPr lang="ru-RU" sz="3600" b="1" spc="26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Gadugi" panose="020B0502040204020203" pitchFamily="34" charset="0"/>
                <a:cs typeface="Arial" panose="020B0604020202020204" pitchFamily="34" charset="0"/>
              </a:rPr>
              <a:t>!</a:t>
            </a:r>
            <a:endParaRPr lang="ru-RU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Gadugi" panose="020B0502040204020203" pitchFamily="34" charset="0"/>
              <a:cs typeface="Arial" panose="020B0604020202020204" pitchFamily="34" charset="0"/>
            </a:endParaRPr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4304928" y="2154895"/>
            <a:ext cx="0" cy="115212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38" name="Picture 14" descr="C:\Users\User\Маша\курсы\Дизайн\презентации\учеба\пискунов\ball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8332" y="2975262"/>
            <a:ext cx="5040560" cy="3843215"/>
          </a:xfrm>
          <a:prstGeom prst="rect">
            <a:avLst/>
          </a:prstGeom>
          <a:noFill/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Прямоугольник 39"/>
          <p:cNvSpPr/>
          <p:nvPr/>
        </p:nvSpPr>
        <p:spPr>
          <a:xfrm>
            <a:off x="1159969" y="1556792"/>
            <a:ext cx="2919543" cy="396044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75000"/>
                </a:schemeClr>
              </a:gs>
              <a:gs pos="52000">
                <a:schemeClr val="tx1"/>
              </a:gs>
              <a:gs pos="100000">
                <a:schemeClr val="tx1">
                  <a:alpha val="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40" name="Picture 16" descr="C:\Users\User\Маша\курсы\Дизайн\презентации\учеба\пискунов\Рисунок1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6609" y="1749712"/>
            <a:ext cx="1846262" cy="2451100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4975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/>
          <p:cNvSpPr/>
          <p:nvPr/>
        </p:nvSpPr>
        <p:spPr>
          <a:xfrm>
            <a:off x="0" y="0"/>
            <a:ext cx="8553400" cy="6858000"/>
          </a:xfrm>
          <a:prstGeom prst="rect">
            <a:avLst/>
          </a:prstGeom>
          <a:gradFill>
            <a:gsLst>
              <a:gs pos="1000">
                <a:schemeClr val="tx1"/>
              </a:gs>
              <a:gs pos="8350">
                <a:srgbClr val="221002"/>
              </a:gs>
              <a:gs pos="50000">
                <a:schemeClr val="accent6">
                  <a:lumMod val="75000"/>
                  <a:alpha val="79000"/>
                </a:schemeClr>
              </a:gs>
              <a:gs pos="100000">
                <a:srgbClr val="FFC000">
                  <a:alpha val="0"/>
                </a:srgb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1" y="141312"/>
            <a:ext cx="8049344" cy="983432"/>
          </a:xfrm>
          <a:prstGeom prst="rect">
            <a:avLst/>
          </a:prstGeom>
          <a:gradFill>
            <a:gsLst>
              <a:gs pos="0">
                <a:schemeClr val="tx1"/>
              </a:gs>
              <a:gs pos="52000">
                <a:schemeClr val="tx1"/>
              </a:gs>
              <a:gs pos="100000">
                <a:schemeClr val="bg1">
                  <a:alpha val="0"/>
                </a:schemeClr>
              </a:gs>
            </a:gsLst>
            <a:lin ang="0" scaled="1"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ятиугольник 5"/>
          <p:cNvSpPr/>
          <p:nvPr/>
        </p:nvSpPr>
        <p:spPr>
          <a:xfrm>
            <a:off x="1" y="272988"/>
            <a:ext cx="7761311" cy="720080"/>
          </a:xfrm>
          <a:prstGeom prst="homePlate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200472" y="0"/>
            <a:ext cx="1080120" cy="126876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75000"/>
                </a:schemeClr>
              </a:gs>
              <a:gs pos="52000">
                <a:schemeClr val="tx1"/>
              </a:gs>
              <a:gs pos="100000">
                <a:schemeClr val="bg1">
                  <a:alpha val="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Picture 16" descr="C:\Users\User\Маша\курсы\Дизайн\презентации\учеба\пискунов\Рисунок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761" y="95109"/>
            <a:ext cx="847541" cy="1125197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2216696" y="371418"/>
            <a:ext cx="274786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НАША ЖИЗНЬ</a:t>
            </a:r>
            <a:endParaRPr lang="ru-RU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2 кубок искры  15 сек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333" y="1220306"/>
            <a:ext cx="9887667" cy="5637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8242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User\Маша\курсы\Дизайн\презентации\учеба\пискунов\WpjdQ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504" y="0"/>
            <a:ext cx="1220329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0" y="0"/>
            <a:ext cx="8553400" cy="6858000"/>
          </a:xfrm>
          <a:prstGeom prst="rect">
            <a:avLst/>
          </a:prstGeom>
          <a:gradFill>
            <a:gsLst>
              <a:gs pos="1000">
                <a:schemeClr val="tx1"/>
              </a:gs>
              <a:gs pos="8350">
                <a:srgbClr val="221002"/>
              </a:gs>
              <a:gs pos="50000">
                <a:schemeClr val="accent6">
                  <a:lumMod val="75000"/>
                  <a:alpha val="79000"/>
                </a:schemeClr>
              </a:gs>
              <a:gs pos="100000">
                <a:srgbClr val="FFC000">
                  <a:alpha val="0"/>
                </a:srgb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1" y="141312"/>
            <a:ext cx="8049344" cy="983432"/>
          </a:xfrm>
          <a:prstGeom prst="rect">
            <a:avLst/>
          </a:prstGeom>
          <a:gradFill>
            <a:gsLst>
              <a:gs pos="0">
                <a:schemeClr val="tx1"/>
              </a:gs>
              <a:gs pos="52000">
                <a:schemeClr val="tx1"/>
              </a:gs>
              <a:gs pos="100000">
                <a:schemeClr val="bg1">
                  <a:alpha val="0"/>
                </a:schemeClr>
              </a:gs>
            </a:gsLst>
            <a:lin ang="0" scaled="1"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ятиугольник 5"/>
          <p:cNvSpPr/>
          <p:nvPr/>
        </p:nvSpPr>
        <p:spPr>
          <a:xfrm>
            <a:off x="1" y="272988"/>
            <a:ext cx="7761311" cy="720080"/>
          </a:xfrm>
          <a:prstGeom prst="homePlate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200472" y="0"/>
            <a:ext cx="1080120" cy="126876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75000"/>
                </a:schemeClr>
              </a:gs>
              <a:gs pos="52000">
                <a:schemeClr val="tx1"/>
              </a:gs>
              <a:gs pos="100000">
                <a:schemeClr val="bg1">
                  <a:alpha val="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Picture 16" descr="C:\Users\User\Маша\курсы\Дизайн\презентации\учеба\пискунов\Рисунок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761" y="95109"/>
            <a:ext cx="847541" cy="1125197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2216696" y="371418"/>
            <a:ext cx="243368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НАШИ ЦЕЛИ</a:t>
            </a:r>
            <a:endParaRPr lang="ru-RU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179613" y="1484784"/>
            <a:ext cx="5645596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Создать </a:t>
            </a:r>
            <a:r>
              <a:rPr lang="ru-RU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единый онлайн-ресурс для </a:t>
            </a:r>
            <a:r>
              <a:rPr lang="ru-RU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тренеров и родителей</a:t>
            </a:r>
          </a:p>
          <a:p>
            <a:endParaRPr lang="ru-RU" sz="24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Привлечь 1000 детей к </a:t>
            </a:r>
          </a:p>
          <a:p>
            <a:r>
              <a:rPr lang="ru-RU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систематическим занятиям </a:t>
            </a:r>
          </a:p>
          <a:p>
            <a:r>
              <a:rPr lang="ru-RU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спортом (футболом)</a:t>
            </a:r>
          </a:p>
          <a:p>
            <a:endParaRPr lang="ru-RU" sz="24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Построить собственный крытый футбольный манеж</a:t>
            </a:r>
          </a:p>
        </p:txBody>
      </p:sp>
      <p:pic>
        <p:nvPicPr>
          <p:cNvPr id="15" name="Picture 4" descr="C:\Users\User\Маша\курсы\Дизайн\презентации\учеба\пискунов\kisspng-cartoon-animation-football-football-5a81385ac90f20.5871723115184180108236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770" y="1484784"/>
            <a:ext cx="714842" cy="635415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C:\Users\User\Маша\курсы\Дизайн\презентации\учеба\пискунов\kisspng-cartoon-animation-football-football-5a81385ac90f20.5871723115184180108236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525" y="2744924"/>
            <a:ext cx="714842" cy="635415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C:\Users\User\Маша\курсы\Дизайн\презентации\учеба\пискунов\kisspng-cartoon-animation-football-football-5a81385ac90f20.5871723115184180108236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770" y="4299879"/>
            <a:ext cx="714842" cy="635415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0255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2" descr="C:\Users\User\Маша\курсы\Дизайн\презентации\учеба\пискунов\1409998299_606424-1920x12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610" y="3140969"/>
            <a:ext cx="9980576" cy="4248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0" y="0"/>
            <a:ext cx="9926966" cy="5229200"/>
          </a:xfrm>
          <a:prstGeom prst="rect">
            <a:avLst/>
          </a:prstGeom>
          <a:gradFill flip="none" rotWithShape="1">
            <a:gsLst>
              <a:gs pos="72500">
                <a:srgbClr val="000000"/>
              </a:gs>
              <a:gs pos="1000">
                <a:schemeClr val="tx1"/>
              </a:gs>
              <a:gs pos="50000">
                <a:schemeClr val="tx1"/>
              </a:gs>
              <a:gs pos="100000">
                <a:schemeClr val="tx1">
                  <a:alpha val="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0" y="1655425"/>
            <a:ext cx="9926966" cy="2734834"/>
          </a:xfrm>
          <a:prstGeom prst="rect">
            <a:avLst/>
          </a:prstGeom>
          <a:gradFill>
            <a:gsLst>
              <a:gs pos="1000">
                <a:srgbClr val="FFC000">
                  <a:alpha val="7000"/>
                </a:srgbClr>
              </a:gs>
              <a:gs pos="50000">
                <a:schemeClr val="accent6">
                  <a:lumMod val="75000"/>
                </a:schemeClr>
              </a:gs>
              <a:gs pos="100000">
                <a:srgbClr val="FFC000">
                  <a:alpha val="8000"/>
                </a:srgb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3136281" y="1709371"/>
            <a:ext cx="6264697" cy="8512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marR="5080" algn="ctr">
              <a:lnSpc>
                <a:spcPct val="101299"/>
              </a:lnSpc>
              <a:spcBef>
                <a:spcPts val="90"/>
              </a:spcBef>
            </a:pPr>
            <a:r>
              <a:rPr lang="ru-RU" sz="2400" spc="114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С </a:t>
            </a:r>
            <a:r>
              <a:rPr lang="ru-RU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уважением, </a:t>
            </a:r>
            <a:r>
              <a:rPr lang="ru-RU" sz="2400" spc="5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Пискунов Олег</a:t>
            </a:r>
            <a:r>
              <a:rPr lang="ru-RU" sz="2400" spc="-345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ru-RU" sz="2400" spc="5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Юрьевич</a:t>
            </a:r>
          </a:p>
          <a:p>
            <a:pPr marL="12700" marR="5080" algn="ctr">
              <a:lnSpc>
                <a:spcPct val="101299"/>
              </a:lnSpc>
              <a:spcBef>
                <a:spcPts val="90"/>
              </a:spcBef>
            </a:pPr>
            <a:r>
              <a:rPr lang="ru-RU" sz="2400" spc="5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ru-RU" sz="2400" spc="5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Футбольная </a:t>
            </a:r>
            <a:r>
              <a:rPr lang="ru-RU" sz="2400" spc="25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школа</a:t>
            </a:r>
            <a:r>
              <a:rPr lang="ru-RU" sz="2400" spc="-114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spc="-15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«Искра</a:t>
            </a:r>
            <a:r>
              <a:rPr lang="ru-RU" sz="2400" spc="-15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  <a:endParaRPr lang="ru-RU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33256" y="1268760"/>
            <a:ext cx="2919543" cy="396044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75000"/>
                </a:schemeClr>
              </a:gs>
              <a:gs pos="52000">
                <a:schemeClr val="tx1"/>
              </a:gs>
              <a:gs pos="100000">
                <a:schemeClr val="tx1">
                  <a:alpha val="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Picture 16" descr="C:\Users\User\Маша\курсы\Дизайн\презентации\учеба\пискунов\Рисунок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915" y="1684470"/>
            <a:ext cx="2016224" cy="2676743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3939088" y="2607343"/>
            <a:ext cx="4953000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0000"/>
              </a:lnSpc>
              <a:spcBef>
                <a:spcPts val="35"/>
              </a:spcBef>
            </a:pPr>
            <a:r>
              <a:rPr lang="ru-RU" sz="2400" spc="25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DemiC" pitchFamily="82" charset="0"/>
                <a:cs typeface="Calibri"/>
              </a:rPr>
              <a:t>+</a:t>
            </a:r>
            <a:r>
              <a:rPr lang="ru-RU" sz="1800" spc="25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7(922) 431-00-39</a:t>
            </a:r>
            <a:endParaRPr lang="ru-RU" sz="18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r>
              <a:rPr lang="ru-RU" sz="1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Iskra-football86@mail.ru</a:t>
            </a:r>
            <a:endParaRPr lang="ru-RU" sz="1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194" name="Picture 2" descr="C:\Users\User\Маша\курсы\Дизайн\презентации\учеба\пискунов\email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0468" y="2966682"/>
            <a:ext cx="562128" cy="562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User\Маша\курсы\Дизайн\презентации\учеба\пискунов\23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3480" y="2664201"/>
            <a:ext cx="623963" cy="327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5" name="Прямая соединительная линия 14"/>
          <p:cNvCxnSpPr/>
          <p:nvPr/>
        </p:nvCxnSpPr>
        <p:spPr>
          <a:xfrm>
            <a:off x="9409118" y="3594110"/>
            <a:ext cx="0" cy="69898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6952706" y="3528808"/>
            <a:ext cx="24482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ДАВАЙТЕ</a:t>
            </a:r>
          </a:p>
          <a:p>
            <a:pPr algn="r"/>
            <a:r>
              <a:rPr lang="ru-RU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ПОБЕЖДАТЬ</a:t>
            </a:r>
          </a:p>
          <a:p>
            <a:pPr algn="r"/>
            <a:r>
              <a:rPr lang="ru-RU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ВМЕСТЕ !</a:t>
            </a:r>
            <a:endParaRPr lang="ru-RU" sz="1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2322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User\Маша\курсы\Дизайн\презентации\учеба\пискунов\rts18hil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6614" y="0"/>
            <a:ext cx="1136140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0" y="0"/>
            <a:ext cx="7545288" cy="6858000"/>
          </a:xfrm>
          <a:prstGeom prst="rect">
            <a:avLst/>
          </a:prstGeom>
          <a:gradFill>
            <a:gsLst>
              <a:gs pos="1000">
                <a:schemeClr val="tx1"/>
              </a:gs>
              <a:gs pos="50000">
                <a:schemeClr val="accent6">
                  <a:lumMod val="75000"/>
                  <a:alpha val="95000"/>
                </a:schemeClr>
              </a:gs>
              <a:gs pos="100000">
                <a:srgbClr val="FFC000">
                  <a:alpha val="0"/>
                </a:srgb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1136576" y="2132856"/>
            <a:ext cx="488235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Критика перед началом домашнего чемпионата мира в России</a:t>
            </a:r>
          </a:p>
        </p:txBody>
      </p:sp>
    </p:spTree>
    <p:extLst>
      <p:ext uri="{BB962C8B-B14F-4D97-AF65-F5344CB8AC3E}">
        <p14:creationId xmlns:p14="http://schemas.microsoft.com/office/powerpoint/2010/main" val="518584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User\Маша\курсы\Дизайн\презентации\учеба\пискунов\DgFDcEnXkAYy-Jp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906000" cy="6405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0" y="0"/>
            <a:ext cx="9906000" cy="2492896"/>
          </a:xfrm>
          <a:prstGeom prst="rect">
            <a:avLst/>
          </a:prstGeom>
          <a:gradFill flip="none" rotWithShape="1">
            <a:gsLst>
              <a:gs pos="1000">
                <a:schemeClr val="tx1">
                  <a:alpha val="86000"/>
                </a:schemeClr>
              </a:gs>
              <a:gs pos="50000">
                <a:schemeClr val="tx1">
                  <a:alpha val="16000"/>
                </a:schemeClr>
              </a:gs>
              <a:gs pos="100000">
                <a:schemeClr val="tx1"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0" y="3789040"/>
            <a:ext cx="9906000" cy="3068960"/>
          </a:xfrm>
          <a:prstGeom prst="rect">
            <a:avLst/>
          </a:prstGeom>
          <a:gradFill flip="none" rotWithShape="1">
            <a:gsLst>
              <a:gs pos="66680">
                <a:srgbClr val="EC8E41">
                  <a:alpha val="75000"/>
                </a:srgbClr>
              </a:gs>
              <a:gs pos="27100">
                <a:srgbClr val="773805"/>
              </a:gs>
              <a:gs pos="1000">
                <a:schemeClr val="tx1"/>
              </a:gs>
              <a:gs pos="51000">
                <a:schemeClr val="accent6">
                  <a:lumMod val="75000"/>
                  <a:alpha val="92000"/>
                </a:schemeClr>
              </a:gs>
              <a:gs pos="100000">
                <a:schemeClr val="accent6">
                  <a:lumMod val="40000"/>
                  <a:lumOff val="60000"/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128464" y="4797152"/>
            <a:ext cx="96490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Национальная сборная России по футболу на чемпионате мира в России 2018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5752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2" name="Picture 6" descr="C:\Users\User\Маша\курсы\Дизайн\презентации\учеба\пискунов\2Footkids.jpg"/>
          <p:cNvPicPr>
            <a:picLocks noChangeAspect="1" noChangeArrowheads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6856" y="-18494"/>
            <a:ext cx="81648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0" y="0"/>
            <a:ext cx="9273480" cy="685800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75000"/>
                </a:schemeClr>
              </a:gs>
              <a:gs pos="52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0" y="141312"/>
            <a:ext cx="9161271" cy="983432"/>
          </a:xfrm>
          <a:prstGeom prst="rect">
            <a:avLst/>
          </a:prstGeom>
          <a:gradFill>
            <a:gsLst>
              <a:gs pos="0">
                <a:schemeClr val="tx1"/>
              </a:gs>
              <a:gs pos="52000">
                <a:schemeClr val="tx1"/>
              </a:gs>
              <a:gs pos="100000">
                <a:schemeClr val="bg1">
                  <a:alpha val="0"/>
                </a:schemeClr>
              </a:gs>
            </a:gsLst>
            <a:lin ang="0" scaled="1"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ятиугольник 8"/>
          <p:cNvSpPr/>
          <p:nvPr/>
        </p:nvSpPr>
        <p:spPr>
          <a:xfrm>
            <a:off x="0" y="272988"/>
            <a:ext cx="8864109" cy="720080"/>
          </a:xfrm>
          <a:prstGeom prst="homePlate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2144688" y="377747"/>
            <a:ext cx="57606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НАШИ ПРИНЦИПЫ</a:t>
            </a:r>
            <a:endParaRPr lang="ru-RU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16496" y="1700808"/>
            <a:ext cx="7632848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>
              <a:buSzPct val="111000"/>
              <a:buFont typeface="+mj-lt"/>
              <a:buAutoNum type="arabicPeriod"/>
            </a:pP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Каждая малая победа на тренировке – большая победа в жизни </a:t>
            </a:r>
          </a:p>
          <a:p>
            <a:pPr lvl="0">
              <a:buSzPct val="111000"/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0" indent="-457200">
              <a:buSzPct val="111000"/>
              <a:buFont typeface="+mj-lt"/>
              <a:buAutoNum type="arabicPeriod" startAt="2"/>
            </a:pP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Наша ценность – каждый ребенок. Мы понимаем, что каждый важен и неповторим </a:t>
            </a:r>
          </a:p>
          <a:p>
            <a:pPr lvl="0">
              <a:buSzPct val="111000"/>
            </a:pPr>
            <a:endParaRPr lang="ru-RU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0" indent="-457200">
              <a:buSzPct val="111000"/>
              <a:buFont typeface="+mj-lt"/>
              <a:buAutoNum type="arabicPeriod" startAt="3"/>
            </a:pP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Идеальный футболист вежливый и добрый в жизни, целеустремленный и неуступчивый на футбольном поле </a:t>
            </a:r>
          </a:p>
          <a:p>
            <a:pPr lvl="0">
              <a:buSzPct val="111000"/>
            </a:pP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457200" indent="-457200">
              <a:buSzPct val="111000"/>
              <a:buFont typeface="+mj-lt"/>
              <a:buAutoNum type="arabicPeriod" startAt="4"/>
            </a:pP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На каждой тренировке ребенок радуется и узнает что-то новое </a:t>
            </a:r>
          </a:p>
          <a:p>
            <a:pPr>
              <a:buSzPct val="111000"/>
            </a:pP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457200" indent="-457200">
              <a:buSzPct val="111000"/>
              <a:buFont typeface="+mj-lt"/>
              <a:buAutoNum type="arabicPeriod" startAt="5"/>
            </a:pP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Не все могут стать профессиональными футболистами, но все могут побеждать!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00472" y="0"/>
            <a:ext cx="1080120" cy="126876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75000"/>
                </a:schemeClr>
              </a:gs>
              <a:gs pos="52000">
                <a:schemeClr val="tx1"/>
              </a:gs>
              <a:gs pos="100000">
                <a:schemeClr val="bg1">
                  <a:alpha val="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6" name="Picture 16" descr="C:\Users\User\Маша\курсы\Дизайн\презентации\учеба\пискунов\Рисунок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761" y="95109"/>
            <a:ext cx="847541" cy="1125197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1134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9161271" cy="685800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75000"/>
                </a:schemeClr>
              </a:gs>
              <a:gs pos="52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376147" y="1019207"/>
            <a:ext cx="162018" cy="5857777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75000"/>
                </a:schemeClr>
              </a:gs>
              <a:gs pos="52000">
                <a:schemeClr val="tx1"/>
              </a:gs>
              <a:gs pos="100000">
                <a:schemeClr val="bg1">
                  <a:alpha val="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1" y="141312"/>
            <a:ext cx="8121352" cy="983432"/>
          </a:xfrm>
          <a:prstGeom prst="rect">
            <a:avLst/>
          </a:prstGeom>
          <a:gradFill>
            <a:gsLst>
              <a:gs pos="0">
                <a:schemeClr val="tx1"/>
              </a:gs>
              <a:gs pos="52000">
                <a:schemeClr val="tx1"/>
              </a:gs>
              <a:gs pos="100000">
                <a:schemeClr val="bg1">
                  <a:alpha val="0"/>
                </a:schemeClr>
              </a:gs>
            </a:gsLst>
            <a:lin ang="0" scaled="1"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ятиугольник 6"/>
          <p:cNvSpPr/>
          <p:nvPr/>
        </p:nvSpPr>
        <p:spPr>
          <a:xfrm>
            <a:off x="1" y="272988"/>
            <a:ext cx="7689303" cy="720080"/>
          </a:xfrm>
          <a:prstGeom prst="homePlate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200472" y="0"/>
            <a:ext cx="1080120" cy="126876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75000"/>
                </a:schemeClr>
              </a:gs>
              <a:gs pos="52000">
                <a:schemeClr val="tx1"/>
              </a:gs>
              <a:gs pos="100000">
                <a:schemeClr val="bg1">
                  <a:alpha val="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Picture 16" descr="C:\Users\User\Маша\курсы\Дизайн\презентации\учеба\пискунов\Рисунок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761" y="95109"/>
            <a:ext cx="847541" cy="1125197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1280592" y="365319"/>
            <a:ext cx="574208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lang="ru-RU" sz="2800" b="1" spc="-5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ФУТБОЛЬНАЯ </a:t>
            </a:r>
            <a:r>
              <a:rPr lang="ru-RU" sz="2800" b="1" spc="-145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ШКОЛА</a:t>
            </a:r>
            <a:r>
              <a:rPr lang="ru-RU" sz="2800" b="1" spc="-35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ru-RU" sz="2800" b="1" spc="-9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«ИСКРА»</a:t>
            </a:r>
          </a:p>
        </p:txBody>
      </p:sp>
      <p:sp>
        <p:nvSpPr>
          <p:cNvPr id="11" name="object 3"/>
          <p:cNvSpPr/>
          <p:nvPr/>
        </p:nvSpPr>
        <p:spPr>
          <a:xfrm>
            <a:off x="7988957" y="30946"/>
            <a:ext cx="1810296" cy="120686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38100">
            <a:solidFill>
              <a:schemeClr val="accent6">
                <a:lumMod val="75000"/>
              </a:schemeClr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5"/>
          <p:cNvSpPr/>
          <p:nvPr/>
        </p:nvSpPr>
        <p:spPr>
          <a:xfrm>
            <a:off x="7997103" y="4350426"/>
            <a:ext cx="1810308" cy="120688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 w="38100">
            <a:solidFill>
              <a:schemeClr val="accent6">
                <a:lumMod val="75000"/>
              </a:schemeClr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7"/>
          <p:cNvSpPr/>
          <p:nvPr/>
        </p:nvSpPr>
        <p:spPr>
          <a:xfrm>
            <a:off x="7988945" y="5616490"/>
            <a:ext cx="1810308" cy="120687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  <a:ln w="38100">
            <a:solidFill>
              <a:schemeClr val="accent6">
                <a:lumMod val="75000"/>
              </a:schemeClr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9"/>
          <p:cNvSpPr/>
          <p:nvPr/>
        </p:nvSpPr>
        <p:spPr>
          <a:xfrm>
            <a:off x="7988957" y="1296998"/>
            <a:ext cx="1810308" cy="120686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  <a:ln w="38100">
            <a:solidFill>
              <a:schemeClr val="accent6">
                <a:lumMod val="75000"/>
              </a:schemeClr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1"/>
          <p:cNvSpPr/>
          <p:nvPr/>
        </p:nvSpPr>
        <p:spPr>
          <a:xfrm>
            <a:off x="7209666" y="2563050"/>
            <a:ext cx="2597745" cy="172819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  <a:ln w="38100">
            <a:solidFill>
              <a:schemeClr val="accent6">
                <a:lumMod val="75000"/>
              </a:schemeClr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Прямоугольник 17"/>
          <p:cNvSpPr/>
          <p:nvPr/>
        </p:nvSpPr>
        <p:spPr>
          <a:xfrm>
            <a:off x="740532" y="1434304"/>
            <a:ext cx="687056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lang="ru-RU" sz="2000" b="1" spc="-90" dirty="0" smtClean="0">
                <a:solidFill>
                  <a:srgbClr val="15161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2015 г. – 2016 г. </a:t>
            </a:r>
            <a:r>
              <a:rPr lang="ru-RU" sz="2000" spc="-90" dirty="0" smtClean="0">
                <a:solidFill>
                  <a:srgbClr val="15161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60 детей , 1 отделение, 4 тренера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757194" y="2320474"/>
            <a:ext cx="629866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lang="ru-RU" sz="2000" b="1" spc="-90" dirty="0" smtClean="0">
                <a:solidFill>
                  <a:srgbClr val="15161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2016 г.-2017 г</a:t>
            </a:r>
            <a:r>
              <a:rPr lang="ru-RU" sz="2000" spc="-90" dirty="0" smtClean="0">
                <a:solidFill>
                  <a:srgbClr val="15161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-120 детей 4 отделения, 10 тренеров</a:t>
            </a:r>
          </a:p>
        </p:txBody>
      </p:sp>
      <p:pic>
        <p:nvPicPr>
          <p:cNvPr id="5124" name="Picture 4" descr="C:\Users\User\Маша\курсы\Дизайн\презентации\учеба\пискунов\kisspng-cartoon-animation-football-football-5a81385ac90f20.5871723115184180108236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735" y="1347428"/>
            <a:ext cx="714842" cy="635415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4" descr="C:\Users\User\Маша\курсы\Дизайн\презентации\учеба\пискунов\kisspng-cartoon-animation-football-football-5a81385ac90f20.5871723115184180108236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735" y="2238782"/>
            <a:ext cx="714842" cy="635415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C:\Users\User\Маша\курсы\Дизайн\презентации\учеба\пискунов\kisspng-cartoon-animation-football-football-5a81385ac90f20.5871723115184180108236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735" y="3212976"/>
            <a:ext cx="714842" cy="635415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Прямоугольник 20"/>
          <p:cNvSpPr/>
          <p:nvPr/>
        </p:nvSpPr>
        <p:spPr>
          <a:xfrm>
            <a:off x="740530" y="3212976"/>
            <a:ext cx="637270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lang="ru-RU" sz="2000" b="1" spc="-90" dirty="0" smtClean="0">
                <a:solidFill>
                  <a:srgbClr val="15161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2017-2018 г. </a:t>
            </a:r>
            <a:r>
              <a:rPr lang="ru-RU" sz="2000" spc="-90" dirty="0" smtClean="0">
                <a:solidFill>
                  <a:srgbClr val="15161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200 детей, 6 отделений (2 города), 16 тренеров, 1 администратор</a:t>
            </a:r>
          </a:p>
        </p:txBody>
      </p:sp>
      <p:pic>
        <p:nvPicPr>
          <p:cNvPr id="27" name="Picture 4" descr="C:\Users\User\Маша\курсы\Дизайн\презентации\учеба\пискунов\kisspng-cartoon-animation-football-football-5a81385ac90f20.5871723115184180108236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735" y="4284682"/>
            <a:ext cx="714842" cy="635415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Прямоугольник 21"/>
          <p:cNvSpPr/>
          <p:nvPr/>
        </p:nvSpPr>
        <p:spPr>
          <a:xfrm>
            <a:off x="740532" y="4258377"/>
            <a:ext cx="6870560" cy="1041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lang="ru-RU" sz="2000" b="1" spc="-90" dirty="0" smtClean="0">
                <a:solidFill>
                  <a:srgbClr val="15161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2018 г. (ноябрь) </a:t>
            </a:r>
            <a:r>
              <a:rPr lang="ru-RU" sz="2000" spc="-90" dirty="0" smtClean="0">
                <a:solidFill>
                  <a:srgbClr val="15161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ru-RU" sz="2000" spc="-90" dirty="0" smtClean="0">
                <a:solidFill>
                  <a:srgbClr val="15161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312</a:t>
            </a:r>
            <a:r>
              <a:rPr lang="ru-RU" sz="2000" spc="-90" dirty="0" smtClean="0">
                <a:solidFill>
                  <a:srgbClr val="15161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spc="-90" dirty="0" smtClean="0">
                <a:solidFill>
                  <a:srgbClr val="15161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детей, 7 отделений </a:t>
            </a:r>
          </a:p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lang="ru-RU" sz="2000" spc="-90" dirty="0" smtClean="0">
                <a:solidFill>
                  <a:srgbClr val="15161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(3 города</a:t>
            </a:r>
            <a:r>
              <a:rPr lang="ru-RU" sz="2000" spc="-90" smtClean="0">
                <a:solidFill>
                  <a:srgbClr val="15161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</a:t>
            </a:r>
            <a:r>
              <a:rPr lang="ru-RU" sz="2000" spc="-90" smtClean="0">
                <a:solidFill>
                  <a:srgbClr val="15161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 </a:t>
            </a:r>
            <a:r>
              <a:rPr lang="ru-RU" sz="2000" spc="-90" dirty="0" smtClean="0">
                <a:solidFill>
                  <a:srgbClr val="15161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тренеров 2 администратора, </a:t>
            </a:r>
          </a:p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lang="ru-RU" sz="2000" spc="-90" dirty="0" smtClean="0">
                <a:solidFill>
                  <a:srgbClr val="15161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координатор тренеров</a:t>
            </a:r>
          </a:p>
        </p:txBody>
      </p:sp>
    </p:spTree>
    <p:extLst>
      <p:ext uri="{BB962C8B-B14F-4D97-AF65-F5344CB8AC3E}">
        <p14:creationId xmlns:p14="http://schemas.microsoft.com/office/powerpoint/2010/main" val="1234816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bject 14"/>
          <p:cNvSpPr/>
          <p:nvPr/>
        </p:nvSpPr>
        <p:spPr>
          <a:xfrm>
            <a:off x="8283747" y="74594"/>
            <a:ext cx="1540554" cy="107899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  <a:ln w="38100">
            <a:solidFill>
              <a:schemeClr val="accent6">
                <a:lumMod val="75000"/>
              </a:schemeClr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Прямоугольник 3"/>
          <p:cNvSpPr/>
          <p:nvPr/>
        </p:nvSpPr>
        <p:spPr>
          <a:xfrm>
            <a:off x="0" y="-10170"/>
            <a:ext cx="9161271" cy="6967561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75000"/>
                </a:schemeClr>
              </a:gs>
              <a:gs pos="52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0" y="141312"/>
            <a:ext cx="8481391" cy="983432"/>
          </a:xfrm>
          <a:prstGeom prst="rect">
            <a:avLst/>
          </a:prstGeom>
          <a:gradFill>
            <a:gsLst>
              <a:gs pos="0">
                <a:schemeClr val="tx1"/>
              </a:gs>
              <a:gs pos="52000">
                <a:schemeClr val="tx1"/>
              </a:gs>
              <a:gs pos="100000">
                <a:schemeClr val="bg1">
                  <a:alpha val="0"/>
                </a:schemeClr>
              </a:gs>
            </a:gsLst>
            <a:lin ang="0" scaled="1"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ятиугольник 5"/>
          <p:cNvSpPr/>
          <p:nvPr/>
        </p:nvSpPr>
        <p:spPr>
          <a:xfrm>
            <a:off x="2" y="272988"/>
            <a:ext cx="8121350" cy="720080"/>
          </a:xfrm>
          <a:prstGeom prst="homePlate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200472" y="0"/>
            <a:ext cx="1080120" cy="126876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75000"/>
                </a:schemeClr>
              </a:gs>
              <a:gs pos="52000">
                <a:schemeClr val="tx1"/>
              </a:gs>
              <a:gs pos="100000">
                <a:schemeClr val="bg1">
                  <a:alpha val="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Picture 16" descr="C:\Users\User\Маша\курсы\Дизайн\презентации\учеба\пискунов\Рисунок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761" y="95109"/>
            <a:ext cx="847541" cy="1125197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1396881" y="356401"/>
            <a:ext cx="533838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spc="-4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ИНТЕРЕСНЫЕ ФАКТЫ О НАС</a:t>
            </a:r>
            <a:endParaRPr lang="ru-RU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Овал 9"/>
          <p:cNvSpPr/>
          <p:nvPr/>
        </p:nvSpPr>
        <p:spPr>
          <a:xfrm>
            <a:off x="296280" y="1556792"/>
            <a:ext cx="720080" cy="648072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Овал 10"/>
          <p:cNvSpPr/>
          <p:nvPr/>
        </p:nvSpPr>
        <p:spPr>
          <a:xfrm>
            <a:off x="296585" y="2528900"/>
            <a:ext cx="720080" cy="648072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Овал 11"/>
          <p:cNvSpPr/>
          <p:nvPr/>
        </p:nvSpPr>
        <p:spPr>
          <a:xfrm>
            <a:off x="296890" y="3501008"/>
            <a:ext cx="720080" cy="648072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Овал 12"/>
          <p:cNvSpPr/>
          <p:nvPr/>
        </p:nvSpPr>
        <p:spPr>
          <a:xfrm>
            <a:off x="297195" y="4473116"/>
            <a:ext cx="720080" cy="648072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object 16"/>
          <p:cNvSpPr/>
          <p:nvPr/>
        </p:nvSpPr>
        <p:spPr>
          <a:xfrm>
            <a:off x="8283747" y="1233487"/>
            <a:ext cx="1540554" cy="102703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 w="38100">
            <a:solidFill>
              <a:schemeClr val="accent6">
                <a:lumMod val="75000"/>
              </a:schemeClr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8"/>
          <p:cNvSpPr/>
          <p:nvPr/>
        </p:nvSpPr>
        <p:spPr>
          <a:xfrm>
            <a:off x="8283747" y="2340419"/>
            <a:ext cx="1540554" cy="102704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  <a:ln w="38100">
            <a:solidFill>
              <a:schemeClr val="accent6">
                <a:lumMod val="75000"/>
              </a:schemeClr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20"/>
          <p:cNvSpPr/>
          <p:nvPr/>
        </p:nvSpPr>
        <p:spPr>
          <a:xfrm>
            <a:off x="8283747" y="3447362"/>
            <a:ext cx="1540554" cy="102704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  <a:ln w="38100">
            <a:solidFill>
              <a:schemeClr val="accent6">
                <a:lumMod val="75000"/>
              </a:schemeClr>
            </a:solidFill>
          </a:ln>
        </p:spPr>
        <p:txBody>
          <a:bodyPr wrap="square" lIns="0" tIns="0" rIns="0" bIns="0" rtlCol="0"/>
          <a:lstStyle/>
          <a:p>
            <a:r>
              <a:rPr lang="ru-RU" dirty="0" smtClean="0"/>
              <a:t> </a:t>
            </a:r>
            <a:endParaRPr dirty="0"/>
          </a:p>
        </p:txBody>
      </p:sp>
      <p:sp>
        <p:nvSpPr>
          <p:cNvPr id="18" name="object 22"/>
          <p:cNvSpPr/>
          <p:nvPr/>
        </p:nvSpPr>
        <p:spPr>
          <a:xfrm>
            <a:off x="8283747" y="4554304"/>
            <a:ext cx="1540554" cy="102704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  <a:ln w="38100">
            <a:solidFill>
              <a:schemeClr val="accent6">
                <a:lumMod val="75000"/>
              </a:schemeClr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24"/>
          <p:cNvSpPr/>
          <p:nvPr/>
        </p:nvSpPr>
        <p:spPr>
          <a:xfrm>
            <a:off x="8283747" y="5661248"/>
            <a:ext cx="1540554" cy="102703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  <a:ln w="38100">
            <a:solidFill>
              <a:schemeClr val="accent6">
                <a:lumMod val="75000"/>
              </a:schemeClr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146" name="Picture 2" descr="C:\Users\User\Маша\курсы\Дизайн\презентации\учеба\пискунов\kisspng-computer-icons-child-play-symbol-learning-federally-qualified-health-center-5b3b47cbf2cde8.1876248015306116599945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131" y="1588900"/>
            <a:ext cx="640816" cy="583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Прямоугольник 19"/>
          <p:cNvSpPr/>
          <p:nvPr/>
        </p:nvSpPr>
        <p:spPr>
          <a:xfrm>
            <a:off x="1020782" y="1680772"/>
            <a:ext cx="759476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Перевели в СДЮСШОР «Нефтяник» 58 детей 2008-2010 г.р.</a:t>
            </a:r>
          </a:p>
        </p:txBody>
      </p:sp>
      <p:pic>
        <p:nvPicPr>
          <p:cNvPr id="6147" name="Picture 3" descr="C:\Users\User\Маша\курсы\Дизайн\презентации\учеба\пискунов\иконка футбол 11 тыс изображений найдено в Яндекс.Картинках - Opera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129" y="2657464"/>
            <a:ext cx="387893" cy="390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Прямоугольник 20"/>
          <p:cNvSpPr/>
          <p:nvPr/>
        </p:nvSpPr>
        <p:spPr>
          <a:xfrm>
            <a:off x="1016360" y="2463695"/>
            <a:ext cx="710499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Провели 9 выездных соревнований и летних сборов </a:t>
            </a:r>
          </a:p>
          <a:p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в 6 городах России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1020782" y="3441054"/>
            <a:ext cx="726616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Организовали 17 мероприятий и 7 мастер-классов в которых поучаствовали около 2000 детей и их родителей</a:t>
            </a:r>
          </a:p>
        </p:txBody>
      </p:sp>
      <p:pic>
        <p:nvPicPr>
          <p:cNvPr id="6148" name="Picture 4" descr="C:\Users\User\Маша\курсы\Дизайн\презентации\учеба\пискунов\kisspng-computer-icons-child-american-football-clip-art-football-child-5b167dcb4f6124.8593727315282006513252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116" y="3571155"/>
            <a:ext cx="878845" cy="507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C:\Users\User\Маша\курсы\Дизайн\презентации\учеба\пискунов\kisspng-football-sport-kick-passing-5af17263d6b177.0536476515257728998794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585" y="4474972"/>
            <a:ext cx="648072" cy="64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Прямоугольник 22"/>
          <p:cNvSpPr/>
          <p:nvPr/>
        </p:nvSpPr>
        <p:spPr>
          <a:xfrm>
            <a:off x="1020782" y="4598953"/>
            <a:ext cx="706975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За все соревнования, которые участвовали забили 76 голов</a:t>
            </a:r>
          </a:p>
        </p:txBody>
      </p:sp>
      <p:sp>
        <p:nvSpPr>
          <p:cNvPr id="28" name="Овал 27"/>
          <p:cNvSpPr/>
          <p:nvPr/>
        </p:nvSpPr>
        <p:spPr>
          <a:xfrm>
            <a:off x="297499" y="5445224"/>
            <a:ext cx="720080" cy="648072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150" name="Picture 6" descr="C:\Users\User\Маша\курсы\Дизайн\презентации\учеба\пискунов\177428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881" y="5566507"/>
            <a:ext cx="772391" cy="405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Прямоугольник 23"/>
          <p:cNvSpPr/>
          <p:nvPr/>
        </p:nvSpPr>
        <p:spPr>
          <a:xfrm>
            <a:off x="1050432" y="5445224"/>
            <a:ext cx="707092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Одели в фирменную футбольную форму </a:t>
            </a:r>
          </a:p>
          <a:p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«Искры» 302 ребенка</a:t>
            </a:r>
          </a:p>
        </p:txBody>
      </p:sp>
    </p:spTree>
    <p:extLst>
      <p:ext uri="{BB962C8B-B14F-4D97-AF65-F5344CB8AC3E}">
        <p14:creationId xmlns:p14="http://schemas.microsoft.com/office/powerpoint/2010/main" val="1300986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Прямоугольник 21"/>
          <p:cNvSpPr/>
          <p:nvPr/>
        </p:nvSpPr>
        <p:spPr>
          <a:xfrm>
            <a:off x="0" y="0"/>
            <a:ext cx="9161271" cy="685800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75000"/>
                  <a:alpha val="42000"/>
                </a:schemeClr>
              </a:gs>
              <a:gs pos="52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1" y="141312"/>
            <a:ext cx="8121352" cy="983432"/>
          </a:xfrm>
          <a:prstGeom prst="rect">
            <a:avLst/>
          </a:prstGeom>
          <a:gradFill>
            <a:gsLst>
              <a:gs pos="0">
                <a:schemeClr val="tx1"/>
              </a:gs>
              <a:gs pos="52000">
                <a:schemeClr val="tx1"/>
              </a:gs>
              <a:gs pos="100000">
                <a:schemeClr val="bg1">
                  <a:alpha val="0"/>
                </a:schemeClr>
              </a:gs>
            </a:gsLst>
            <a:lin ang="0" scaled="1"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ятиугольник 5"/>
          <p:cNvSpPr/>
          <p:nvPr/>
        </p:nvSpPr>
        <p:spPr>
          <a:xfrm>
            <a:off x="1" y="272988"/>
            <a:ext cx="7689303" cy="720080"/>
          </a:xfrm>
          <a:prstGeom prst="homePlate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200472" y="0"/>
            <a:ext cx="1080120" cy="126876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75000"/>
                </a:schemeClr>
              </a:gs>
              <a:gs pos="52000">
                <a:schemeClr val="tx1"/>
              </a:gs>
              <a:gs pos="100000">
                <a:schemeClr val="bg1">
                  <a:alpha val="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Picture 16" descr="C:\Users\User\Маша\курсы\Дизайн\презентации\учеба\пискунов\Рисунок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761" y="95109"/>
            <a:ext cx="847541" cy="1125197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2389483" y="345061"/>
            <a:ext cx="444682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ЭКОНОМИКА ПРОЕКТА</a:t>
            </a:r>
            <a:endParaRPr lang="ru-RU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3" name="Диаграмма 12"/>
          <p:cNvGraphicFramePr/>
          <p:nvPr>
            <p:extLst>
              <p:ext uri="{D42A27DB-BD31-4B8C-83A1-F6EECF244321}">
                <p14:modId xmlns:p14="http://schemas.microsoft.com/office/powerpoint/2010/main" val="18276885"/>
              </p:ext>
            </p:extLst>
          </p:nvPr>
        </p:nvGraphicFramePr>
        <p:xfrm>
          <a:off x="1784649" y="2808009"/>
          <a:ext cx="6336704" cy="33123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4" name="Прямоугольник 13"/>
          <p:cNvSpPr/>
          <p:nvPr/>
        </p:nvSpPr>
        <p:spPr>
          <a:xfrm>
            <a:off x="1784649" y="1166499"/>
            <a:ext cx="5529063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2015 год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7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Доход (выручка): </a:t>
            </a:r>
            <a:r>
              <a:rPr lang="ru-RU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190 000 руб. / 2 млн. руб.</a:t>
            </a:r>
          </a:p>
          <a:p>
            <a:r>
              <a:rPr lang="ru-RU" sz="17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Затраты:</a:t>
            </a:r>
            <a:r>
              <a:rPr lang="ru-RU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 90 000 руб. / 900 000 руб.</a:t>
            </a:r>
          </a:p>
          <a:p>
            <a:r>
              <a:rPr lang="ru-RU" sz="17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Чистая прибыль: </a:t>
            </a:r>
            <a:r>
              <a:rPr lang="ru-RU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100 000 руб. / 1.1 млн. руб.</a:t>
            </a:r>
          </a:p>
          <a:p>
            <a:r>
              <a:rPr lang="ru-RU" sz="17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Средний чек: </a:t>
            </a:r>
            <a:r>
              <a:rPr lang="ru-RU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3000 руб.</a:t>
            </a:r>
          </a:p>
        </p:txBody>
      </p:sp>
    </p:spTree>
    <p:extLst>
      <p:ext uri="{BB962C8B-B14F-4D97-AF65-F5344CB8AC3E}">
        <p14:creationId xmlns:p14="http://schemas.microsoft.com/office/powerpoint/2010/main" val="485603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9161271" cy="685800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75000"/>
                  <a:alpha val="42000"/>
                </a:schemeClr>
              </a:gs>
              <a:gs pos="52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0" y="6021288"/>
            <a:ext cx="9906000" cy="648072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41000"/>
                </a:schemeClr>
              </a:gs>
              <a:gs pos="52000">
                <a:schemeClr val="tx1"/>
              </a:gs>
              <a:gs pos="100000">
                <a:schemeClr val="tx1">
                  <a:alpha val="42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1" y="141312"/>
            <a:ext cx="8121352" cy="983432"/>
          </a:xfrm>
          <a:prstGeom prst="rect">
            <a:avLst/>
          </a:prstGeom>
          <a:gradFill>
            <a:gsLst>
              <a:gs pos="0">
                <a:schemeClr val="tx1"/>
              </a:gs>
              <a:gs pos="52000">
                <a:schemeClr val="tx1"/>
              </a:gs>
              <a:gs pos="100000">
                <a:schemeClr val="bg1">
                  <a:alpha val="0"/>
                </a:schemeClr>
              </a:gs>
            </a:gsLst>
            <a:lin ang="0" scaled="1"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ятиугольник 6"/>
          <p:cNvSpPr/>
          <p:nvPr/>
        </p:nvSpPr>
        <p:spPr>
          <a:xfrm>
            <a:off x="1" y="272988"/>
            <a:ext cx="7689303" cy="720080"/>
          </a:xfrm>
          <a:prstGeom prst="homePlate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200472" y="0"/>
            <a:ext cx="1080120" cy="126876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75000"/>
                </a:schemeClr>
              </a:gs>
              <a:gs pos="52000">
                <a:schemeClr val="tx1"/>
              </a:gs>
              <a:gs pos="100000">
                <a:schemeClr val="bg1">
                  <a:alpha val="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Picture 16" descr="C:\Users\User\Маша\курсы\Дизайн\презентации\учеба\пискунов\Рисунок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761" y="95109"/>
            <a:ext cx="847541" cy="1125197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629811" y="6071183"/>
            <a:ext cx="878497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За три года увеличение показателей почти в 5 раз</a:t>
            </a:r>
            <a:endParaRPr lang="ru-RU" sz="2400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784648" y="1124744"/>
            <a:ext cx="662473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до сентября 2018 года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7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Доход (выручка): </a:t>
            </a:r>
            <a:r>
              <a:rPr lang="ru-RU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580 000 руб. / 5.5 млн. руб.</a:t>
            </a:r>
          </a:p>
          <a:p>
            <a:r>
              <a:rPr lang="ru-RU" sz="17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Затраты: </a:t>
            </a:r>
            <a:r>
              <a:rPr lang="ru-RU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205 000 руб. / 2.1 млн. руб.</a:t>
            </a:r>
          </a:p>
          <a:p>
            <a:r>
              <a:rPr lang="ru-RU" sz="17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Чистая прибыль: </a:t>
            </a:r>
            <a:r>
              <a:rPr lang="ru-RU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375 000 руб. / 4 млн. руб.</a:t>
            </a:r>
          </a:p>
          <a:p>
            <a:r>
              <a:rPr lang="ru-RU" sz="17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Средний чек: </a:t>
            </a:r>
            <a:r>
              <a:rPr lang="ru-RU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3200 руб.</a:t>
            </a:r>
          </a:p>
        </p:txBody>
      </p:sp>
      <p:graphicFrame>
        <p:nvGraphicFramePr>
          <p:cNvPr id="12" name="Диаграмма 11"/>
          <p:cNvGraphicFramePr/>
          <p:nvPr>
            <p:extLst>
              <p:ext uri="{D42A27DB-BD31-4B8C-83A1-F6EECF244321}">
                <p14:modId xmlns:p14="http://schemas.microsoft.com/office/powerpoint/2010/main" val="1562961501"/>
              </p:ext>
            </p:extLst>
          </p:nvPr>
        </p:nvGraphicFramePr>
        <p:xfrm>
          <a:off x="1889951" y="2780928"/>
          <a:ext cx="6264696" cy="31788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4" name="Прямоугольник 13"/>
          <p:cNvSpPr/>
          <p:nvPr/>
        </p:nvSpPr>
        <p:spPr>
          <a:xfrm>
            <a:off x="2389483" y="345061"/>
            <a:ext cx="444682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ЭКОНОМИКА ПРОЕКТА</a:t>
            </a:r>
            <a:endParaRPr lang="ru-RU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836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9161271" cy="685800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75000"/>
                </a:schemeClr>
              </a:gs>
              <a:gs pos="52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1" y="141312"/>
            <a:ext cx="8049344" cy="983432"/>
          </a:xfrm>
          <a:prstGeom prst="rect">
            <a:avLst/>
          </a:prstGeom>
          <a:gradFill>
            <a:gsLst>
              <a:gs pos="0">
                <a:schemeClr val="tx1"/>
              </a:gs>
              <a:gs pos="52000">
                <a:schemeClr val="tx1"/>
              </a:gs>
              <a:gs pos="100000">
                <a:schemeClr val="bg1">
                  <a:alpha val="0"/>
                </a:schemeClr>
              </a:gs>
            </a:gsLst>
            <a:lin ang="0" scaled="1"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ятиугольник 5"/>
          <p:cNvSpPr/>
          <p:nvPr/>
        </p:nvSpPr>
        <p:spPr>
          <a:xfrm>
            <a:off x="1" y="272988"/>
            <a:ext cx="7761311" cy="720080"/>
          </a:xfrm>
          <a:prstGeom prst="homePlate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200472" y="0"/>
            <a:ext cx="1080120" cy="126876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75000"/>
                </a:schemeClr>
              </a:gs>
              <a:gs pos="52000">
                <a:schemeClr val="tx1"/>
              </a:gs>
              <a:gs pos="100000">
                <a:schemeClr val="bg1">
                  <a:alpha val="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Picture 16" descr="C:\Users\User\Маша\курсы\Дизайн\презентации\учеба\пискунов\Рисунок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761" y="95109"/>
            <a:ext cx="847541" cy="1125197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352600" y="332656"/>
            <a:ext cx="62813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В ЧЕМ НАША УНИКАЛЬНОСТЬ?</a:t>
            </a:r>
            <a:endParaRPr lang="ru-RU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object 4"/>
          <p:cNvSpPr/>
          <p:nvPr/>
        </p:nvSpPr>
        <p:spPr>
          <a:xfrm>
            <a:off x="7185248" y="2587785"/>
            <a:ext cx="2607648" cy="165618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38100">
            <a:solidFill>
              <a:schemeClr val="accent6">
                <a:lumMod val="75000"/>
              </a:schemeClr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6"/>
          <p:cNvSpPr/>
          <p:nvPr/>
        </p:nvSpPr>
        <p:spPr>
          <a:xfrm>
            <a:off x="8017676" y="1344566"/>
            <a:ext cx="1775220" cy="113943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 w="38100">
            <a:solidFill>
              <a:schemeClr val="accent6">
                <a:lumMod val="75000"/>
              </a:schemeClr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8"/>
          <p:cNvSpPr/>
          <p:nvPr/>
        </p:nvSpPr>
        <p:spPr>
          <a:xfrm>
            <a:off x="8020377" y="4347753"/>
            <a:ext cx="1772519" cy="113770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  <a:ln w="38100">
            <a:solidFill>
              <a:schemeClr val="accent6">
                <a:lumMod val="75000"/>
              </a:schemeClr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0"/>
          <p:cNvSpPr/>
          <p:nvPr/>
        </p:nvSpPr>
        <p:spPr>
          <a:xfrm>
            <a:off x="8020377" y="5589240"/>
            <a:ext cx="1772519" cy="112529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  <a:ln w="38100">
            <a:solidFill>
              <a:schemeClr val="accent6">
                <a:lumMod val="75000"/>
              </a:schemeClr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2"/>
          <p:cNvSpPr/>
          <p:nvPr/>
        </p:nvSpPr>
        <p:spPr>
          <a:xfrm>
            <a:off x="8020377" y="103081"/>
            <a:ext cx="1772519" cy="113770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  <a:ln w="38100">
            <a:solidFill>
              <a:schemeClr val="accent6">
                <a:lumMod val="75000"/>
              </a:schemeClr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Прямоугольник 15"/>
          <p:cNvSpPr/>
          <p:nvPr/>
        </p:nvSpPr>
        <p:spPr>
          <a:xfrm>
            <a:off x="316761" y="1628800"/>
            <a:ext cx="6836682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SzPct val="123000"/>
              <a:buFont typeface="Arial" panose="020B0604020202020204" pitchFamily="34" charset="0"/>
              <a:buChar char="•"/>
            </a:pPr>
            <a:r>
              <a:rPr lang="ru-RU" sz="2000" b="0" dirty="0" smtClean="0">
                <a:latin typeface="Arial" panose="020B0604020202020204" pitchFamily="34" charset="0"/>
                <a:cs typeface="Arial" panose="020B0604020202020204" pitchFamily="34" charset="0"/>
              </a:rPr>
              <a:t>Раскрытие потенциала ребенка, </a:t>
            </a:r>
            <a:br>
              <a:rPr lang="ru-RU" sz="2000" b="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b="0" dirty="0" smtClean="0">
                <a:latin typeface="Arial" panose="020B0604020202020204" pitchFamily="34" charset="0"/>
                <a:cs typeface="Arial" panose="020B0604020202020204" pitchFamily="34" charset="0"/>
              </a:rPr>
              <a:t>посредством футбола  </a:t>
            </a:r>
          </a:p>
          <a:p>
            <a:pPr>
              <a:buSzPct val="123000"/>
            </a:pPr>
            <a:endParaRPr lang="ru-RU" sz="2000" b="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SzPct val="123000"/>
              <a:buFont typeface="Arial" panose="020B0604020202020204" pitchFamily="34" charset="0"/>
              <a:buChar char="•"/>
            </a:pPr>
            <a:r>
              <a:rPr lang="ru-RU" sz="2000" b="0" dirty="0" smtClean="0">
                <a:latin typeface="Arial" panose="020B0604020202020204" pitchFamily="34" charset="0"/>
                <a:cs typeface="Arial" panose="020B0604020202020204" pitchFamily="34" charset="0"/>
              </a:rPr>
              <a:t>Специализированный тренерско-преподавательский состав </a:t>
            </a:r>
          </a:p>
          <a:p>
            <a:pPr>
              <a:buSzPct val="123000"/>
            </a:pPr>
            <a:endParaRPr lang="ru-RU" sz="2000" b="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SzPct val="123000"/>
              <a:buFont typeface="Arial" panose="020B0604020202020204" pitchFamily="34" charset="0"/>
              <a:buChar char="•"/>
            </a:pP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Комплексный подход: о</a:t>
            </a:r>
            <a:r>
              <a:rPr lang="ru-RU" sz="2000" b="0" dirty="0" smtClean="0">
                <a:latin typeface="Arial" panose="020B0604020202020204" pitchFamily="34" charset="0"/>
                <a:cs typeface="Arial" panose="020B0604020202020204" pitchFamily="34" charset="0"/>
              </a:rPr>
              <a:t>рганизация досуга, соревнований и праздников, творческих и специальных мастер-классов </a:t>
            </a:r>
          </a:p>
          <a:p>
            <a:pPr>
              <a:buSzPct val="123000"/>
            </a:pPr>
            <a:endParaRPr lang="ru-RU" sz="2000" b="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SzPct val="123000"/>
              <a:buFont typeface="Arial" panose="020B0604020202020204" pitchFamily="34" charset="0"/>
              <a:buChar char="•"/>
            </a:pPr>
            <a:r>
              <a:rPr lang="ru-RU" sz="2000" b="0" dirty="0" smtClean="0">
                <a:latin typeface="Arial" panose="020B0604020202020204" pitchFamily="34" charset="0"/>
                <a:cs typeface="Arial" panose="020B0604020202020204" pitchFamily="34" charset="0"/>
              </a:rPr>
              <a:t>Участие в соревнованиях городского, окружного и всероссийского значения</a:t>
            </a:r>
          </a:p>
          <a:p>
            <a:pPr>
              <a:buSzPct val="123000"/>
            </a:pPr>
            <a:endParaRPr lang="ru-RU" sz="2000" b="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SzPct val="123000"/>
              <a:buFont typeface="Arial" panose="020B0604020202020204" pitchFamily="34" charset="0"/>
              <a:buChar char="•"/>
            </a:pP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Индивидуальные тренировки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2481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378</TotalTime>
  <Words>304</Words>
  <Application>Microsoft Office PowerPoint</Application>
  <PresentationFormat>Лист A4 (210x297 мм)</PresentationFormat>
  <Paragraphs>74</Paragraphs>
  <Slides>12</Slides>
  <Notes>1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Администратор</dc:creator>
  <cp:lastModifiedBy>admin</cp:lastModifiedBy>
  <cp:revision>39</cp:revision>
  <dcterms:created xsi:type="dcterms:W3CDTF">2018-11-20T12:37:40Z</dcterms:created>
  <dcterms:modified xsi:type="dcterms:W3CDTF">2018-12-03T15:20:29Z</dcterms:modified>
</cp:coreProperties>
</file>